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46" r:id="rId1"/>
  </p:sldMasterIdLst>
  <p:notesMasterIdLst>
    <p:notesMasterId r:id="rId32"/>
  </p:notesMasterIdLst>
  <p:sldIdLst>
    <p:sldId id="349" r:id="rId2"/>
    <p:sldId id="350" r:id="rId3"/>
    <p:sldId id="351" r:id="rId4"/>
    <p:sldId id="335" r:id="rId5"/>
    <p:sldId id="336" r:id="rId6"/>
    <p:sldId id="337" r:id="rId7"/>
    <p:sldId id="338" r:id="rId8"/>
    <p:sldId id="339" r:id="rId9"/>
    <p:sldId id="341" r:id="rId10"/>
    <p:sldId id="340" r:id="rId11"/>
    <p:sldId id="345" r:id="rId12"/>
    <p:sldId id="344" r:id="rId13"/>
    <p:sldId id="346" r:id="rId14"/>
    <p:sldId id="320" r:id="rId15"/>
    <p:sldId id="326" r:id="rId16"/>
    <p:sldId id="330" r:id="rId17"/>
    <p:sldId id="324" r:id="rId18"/>
    <p:sldId id="327" r:id="rId19"/>
    <p:sldId id="322" r:id="rId20"/>
    <p:sldId id="303" r:id="rId21"/>
    <p:sldId id="352" r:id="rId22"/>
    <p:sldId id="314" r:id="rId23"/>
    <p:sldId id="307" r:id="rId24"/>
    <p:sldId id="315" r:id="rId25"/>
    <p:sldId id="317" r:id="rId26"/>
    <p:sldId id="289" r:id="rId27"/>
    <p:sldId id="319" r:id="rId28"/>
    <p:sldId id="278" r:id="rId29"/>
    <p:sldId id="353" r:id="rId30"/>
    <p:sldId id="292" r:id="rId31"/>
  </p:sldIdLst>
  <p:sldSz cx="12190413" cy="6859588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442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8843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3264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1768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721079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265296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809512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353728" algn="l" defTabSz="1088433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3011" autoAdjust="0"/>
  </p:normalViewPr>
  <p:slideViewPr>
    <p:cSldViewPr>
      <p:cViewPr varScale="1">
        <p:scale>
          <a:sx n="81" d="100"/>
          <a:sy n="81" d="100"/>
        </p:scale>
        <p:origin x="102" y="660"/>
      </p:cViewPr>
      <p:guideLst>
        <p:guide orient="horz" pos="2160"/>
        <p:guide pos="2880"/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E1D82-F549-45C4-B8A9-33E77348C986}" type="datetimeFigureOut">
              <a:rPr lang="ru-RU" smtClean="0"/>
              <a:pPr/>
              <a:t>17.08.2023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96769-FF6B-432E-B3A1-8E3D2E30F8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1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16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433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649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864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079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296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512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3728" algn="l" defTabSz="10884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6769-FF6B-432E-B3A1-8E3D2E30F83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85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96769-FF6B-432E-B3A1-8E3D2E30F83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711" y="5351141"/>
            <a:ext cx="11504702" cy="238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7934" y="4854535"/>
            <a:ext cx="11276132" cy="1222658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7934" y="3887100"/>
            <a:ext cx="11276132" cy="914612"/>
          </a:xfrm>
        </p:spPr>
        <p:txBody>
          <a:bodyPr anchor="b"/>
          <a:lstStyle>
            <a:lvl1pPr marL="0" indent="0" algn="l">
              <a:buNone/>
              <a:defRPr sz="2900">
                <a:solidFill>
                  <a:schemeClr val="tx2">
                    <a:shade val="75000"/>
                  </a:schemeClr>
                </a:solidFill>
              </a:defRPr>
            </a:lvl1pPr>
            <a:lvl2pPr marL="544251" indent="0" algn="ctr">
              <a:buNone/>
            </a:lvl2pPr>
            <a:lvl3pPr marL="1088502" indent="0" algn="ctr">
              <a:buNone/>
            </a:lvl3pPr>
            <a:lvl4pPr marL="1632753" indent="0" algn="ctr">
              <a:buNone/>
            </a:lvl4pPr>
            <a:lvl5pPr marL="2177004" indent="0" algn="ctr">
              <a:buNone/>
            </a:lvl5pPr>
            <a:lvl6pPr marL="2721254" indent="0" algn="ctr">
              <a:buNone/>
            </a:lvl6pPr>
            <a:lvl7pPr marL="3265505" indent="0" algn="ctr">
              <a:buNone/>
            </a:lvl7pPr>
            <a:lvl8pPr marL="3809756" indent="0" algn="ctr">
              <a:buNone/>
            </a:lvl8pPr>
            <a:lvl9pPr marL="4354007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B6549D-B7D6-433C-911F-B095AA6BC4EC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1372" y="6475451"/>
            <a:ext cx="1011804" cy="246945"/>
          </a:xfrm>
        </p:spPr>
        <p:txBody>
          <a:bodyPr/>
          <a:lstStyle/>
          <a:p>
            <a:pPr>
              <a:defRPr/>
            </a:pPr>
            <a:fld id="{945E3DEC-ED50-438A-AEFC-8E2A94F2DC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82BFD1-3AE3-41E5-8F5C-31D007F69B52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961D14-6B6C-40A4-BC8E-D90C403245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810" y="549404"/>
            <a:ext cx="2438083" cy="585288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0" y="549404"/>
            <a:ext cx="8330116" cy="585288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C56FCE-72B2-4EBE-AEAF-5EA60AC440F5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86FFC4-04D4-4216-9067-00E54A0D5B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03994E-EA4F-4E64-9F67-B6C1947DD952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4579" y="76218"/>
            <a:ext cx="3860297" cy="28899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1372" y="6475451"/>
            <a:ext cx="1011804" cy="246945"/>
          </a:xfrm>
        </p:spPr>
        <p:txBody>
          <a:bodyPr/>
          <a:lstStyle/>
          <a:p>
            <a:pPr>
              <a:defRPr/>
            </a:pPr>
            <a:fld id="{32A1E333-E8E2-47C8-A6FC-1184B8C7DAB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711" y="3445700"/>
            <a:ext cx="11504702" cy="238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7934" y="1676788"/>
            <a:ext cx="11276132" cy="1219482"/>
          </a:xfrm>
        </p:spPr>
        <p:txBody>
          <a:bodyPr anchor="b"/>
          <a:lstStyle>
            <a:lvl1pPr marL="0" indent="0" algn="r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1FC44B-3586-49CF-8942-A2AB45980234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6D4A2-218D-40CA-8066-5EECA370D9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02" y="2947768"/>
            <a:ext cx="11580892" cy="118509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284" y="457306"/>
            <a:ext cx="11580892" cy="841443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06347" y="1600571"/>
            <a:ext cx="5587273" cy="472549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790446" cy="472549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AD1C6A-34F8-4439-9268-734ABA29C85B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DAA381-7651-412D-9713-14DED906AA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347" y="5411453"/>
            <a:ext cx="11479306" cy="882854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10" y="666904"/>
            <a:ext cx="5719997" cy="639910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2561" y="666904"/>
            <a:ext cx="5722243" cy="639910"/>
          </a:xfrm>
        </p:spPr>
        <p:txBody>
          <a:bodyPr anchor="ctr"/>
          <a:lstStyle>
            <a:lvl1pPr marL="0" indent="0">
              <a:buNone/>
              <a:defRPr sz="21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400" b="1"/>
            </a:lvl2pPr>
            <a:lvl3pPr>
              <a:buNone/>
              <a:defRPr sz="2100" b="1"/>
            </a:lvl3pPr>
            <a:lvl4pPr>
              <a:buNone/>
              <a:defRPr sz="1900" b="1"/>
            </a:lvl4pPr>
            <a:lvl5pPr>
              <a:buNone/>
              <a:defRPr sz="19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75210" y="1316342"/>
            <a:ext cx="5719997" cy="394267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6197500" y="1316342"/>
            <a:ext cx="5717304" cy="394267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CFABC-BB9B-41B7-BFA0-733C7BFA77CF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1372" y="6478500"/>
            <a:ext cx="1015868" cy="246945"/>
          </a:xfrm>
        </p:spPr>
        <p:txBody>
          <a:bodyPr/>
          <a:lstStyle/>
          <a:p>
            <a:pPr>
              <a:defRPr/>
            </a:pPr>
            <a:fld id="{1759E80A-B6AD-41F0-91DB-0D0DAF27A0A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711" y="6021194"/>
            <a:ext cx="11504702" cy="238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284" y="457306"/>
            <a:ext cx="11580892" cy="841443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CFCCEB-AB0C-4C01-AA95-9AC473BA74B9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2B83D-C8CC-40A0-80B0-73D514A138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8416AA-7681-4F56-AC3F-EBFDF2944042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0FCC13-E051-473E-A1EE-A3F4FEB964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711" y="5850472"/>
            <a:ext cx="11504702" cy="238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521" y="5487670"/>
            <a:ext cx="11276132" cy="520821"/>
          </a:xfrm>
        </p:spPr>
        <p:txBody>
          <a:bodyPr anchor="ctr"/>
          <a:lstStyle>
            <a:lvl1pPr algn="l">
              <a:buNone/>
              <a:defRPr sz="24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521" y="609741"/>
            <a:ext cx="4010562" cy="4801712"/>
          </a:xfrm>
        </p:spPr>
        <p:txBody>
          <a:bodyPr/>
          <a:lstStyle>
            <a:lvl1pPr marL="0" indent="0">
              <a:buNone/>
              <a:defRPr sz="1700"/>
            </a:lvl1pPr>
            <a:lvl2pPr>
              <a:buNone/>
              <a:defRPr sz="1400"/>
            </a:lvl2pPr>
            <a:lvl3pPr>
              <a:buNone/>
              <a:defRPr sz="1200"/>
            </a:lvl3pPr>
            <a:lvl4pPr>
              <a:buNone/>
              <a:defRPr sz="1100"/>
            </a:lvl4pPr>
            <a:lvl5pPr>
              <a:buNone/>
              <a:defRPr sz="11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766113" y="609741"/>
            <a:ext cx="7119540" cy="480171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C2C0B-AA5C-4A21-AD21-24D0510308A0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58B4E-FE3E-4CC0-BC67-EF33B96BD6C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2992" y="616777"/>
            <a:ext cx="6704727" cy="3658447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8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7E47C1-4E1F-4A54-A4B4-08D333A6B833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DF417-AEA0-4A68-A064-EBFA06EFCA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7934" y="4994916"/>
            <a:ext cx="7822182" cy="522409"/>
          </a:xfrm>
        </p:spPr>
        <p:txBody>
          <a:bodyPr anchor="ctr"/>
          <a:lstStyle>
            <a:lvl1pPr algn="l">
              <a:buNone/>
              <a:defRPr sz="24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7934" y="5534499"/>
            <a:ext cx="7822182" cy="768528"/>
          </a:xfrm>
        </p:spPr>
        <p:txBody>
          <a:bodyPr lIns="130620" tIns="0"/>
          <a:lstStyle>
            <a:lvl1pPr marL="0" indent="0">
              <a:buNone/>
              <a:defRPr sz="17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711" y="1051142"/>
            <a:ext cx="11504702" cy="238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347" y="1554522"/>
            <a:ext cx="11580892" cy="4527011"/>
          </a:xfrm>
          <a:prstGeom prst="rect">
            <a:avLst/>
          </a:prstGeom>
        </p:spPr>
        <p:txBody>
          <a:bodyPr vert="horz" lIns="108850" tIns="54425" rIns="108850" bIns="54425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4876" y="76218"/>
            <a:ext cx="3352364" cy="288992"/>
          </a:xfrm>
          <a:prstGeom prst="rect">
            <a:avLst/>
          </a:prstGeom>
        </p:spPr>
        <p:txBody>
          <a:bodyPr vert="horz" lIns="108850" tIns="54425" rIns="108850" bIns="54425"/>
          <a:lstStyle>
            <a:lvl1pPr algn="l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0BD54CD-4035-403A-8185-C71A1B362526}" type="datetimeFigureOut">
              <a:rPr lang="ru-RU" smtClean="0"/>
              <a:pPr>
                <a:defRPr/>
              </a:pPr>
              <a:t>17.08.2023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058" y="76218"/>
            <a:ext cx="4469818" cy="288992"/>
          </a:xfrm>
          <a:prstGeom prst="rect">
            <a:avLst/>
          </a:prstGeom>
        </p:spPr>
        <p:txBody>
          <a:bodyPr vert="horz" lIns="108850" tIns="54425" rIns="108850" bIns="54425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1372" y="6478500"/>
            <a:ext cx="1015868" cy="244532"/>
          </a:xfrm>
          <a:prstGeom prst="rect">
            <a:avLst/>
          </a:prstGeom>
        </p:spPr>
        <p:txBody>
          <a:bodyPr vert="horz" lIns="108850" tIns="54425" rIns="108850" bIns="54425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1B49439-13AA-45E2-8949-3B626E80C1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347" y="457306"/>
            <a:ext cx="11580892" cy="838394"/>
          </a:xfrm>
          <a:prstGeom prst="rect">
            <a:avLst/>
          </a:prstGeom>
        </p:spPr>
        <p:txBody>
          <a:bodyPr vert="horz" lIns="108850" tIns="54425" rIns="108850" bIns="54425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711" y="1051142"/>
            <a:ext cx="11504702" cy="238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711" y="1058231"/>
            <a:ext cx="11504702" cy="2382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50" tIns="54425" rIns="108850" bIns="54425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408188" indent="-408188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800" kern="1200">
          <a:solidFill>
            <a:schemeClr val="tx2"/>
          </a:solidFill>
          <a:latin typeface="+mn-lt"/>
          <a:ea typeface="+mn-ea"/>
          <a:cs typeface="+mn-cs"/>
        </a:defRPr>
      </a:lvl1pPr>
      <a:lvl2pPr marL="884408" indent="-340157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3300" kern="1200">
          <a:solidFill>
            <a:schemeClr val="tx2"/>
          </a:solidFill>
          <a:latin typeface="+mn-lt"/>
          <a:ea typeface="+mn-ea"/>
          <a:cs typeface="+mn-cs"/>
        </a:defRPr>
      </a:lvl2pPr>
      <a:lvl3pPr marL="1360627" indent="-27212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900" kern="1200">
          <a:solidFill>
            <a:schemeClr val="tx2"/>
          </a:solidFill>
          <a:latin typeface="+mn-lt"/>
          <a:ea typeface="+mn-ea"/>
          <a:cs typeface="+mn-cs"/>
        </a:defRPr>
      </a:lvl3pPr>
      <a:lvl4pPr marL="1904878" indent="-272125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449129" indent="-27212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2993380" indent="-27212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2100" kern="1200">
          <a:solidFill>
            <a:schemeClr val="tx2"/>
          </a:solidFill>
          <a:latin typeface="+mn-lt"/>
          <a:ea typeface="+mn-ea"/>
          <a:cs typeface="+mn-cs"/>
        </a:defRPr>
      </a:lvl6pPr>
      <a:lvl7pPr marL="3537631" indent="-27212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900" kern="1200">
          <a:solidFill>
            <a:schemeClr val="tx2"/>
          </a:solidFill>
          <a:latin typeface="+mn-lt"/>
          <a:ea typeface="+mn-ea"/>
          <a:cs typeface="+mn-cs"/>
        </a:defRPr>
      </a:lvl7pPr>
      <a:lvl8pPr marL="4081882" indent="-27212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9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626132" indent="-272125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7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les-skazka.86.i-schools.ru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369.tvoysadik.ru/upload/ts369_new/files/9d/f4/9df408f20a10a322fb4366f8de53309a.pdf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Lena\Downloads\&#1088;&#1077;&#1083;&#1072;&#1082;&#1089;.mp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28" y="6049777"/>
            <a:ext cx="6095213" cy="809813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234" y="0"/>
            <a:ext cx="11298353" cy="6859588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065" y="6049776"/>
            <a:ext cx="6095213" cy="8098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2620" y="109324"/>
            <a:ext cx="6548368" cy="80981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1990" y="4875285"/>
            <a:ext cx="5026136" cy="939784"/>
          </a:xfrm>
          <a:prstGeom prst="rect">
            <a:avLst/>
          </a:prstGeom>
        </p:spPr>
        <p:txBody>
          <a:bodyPr vert="horz" lIns="91423" tIns="45711" rIns="91423" bIns="45711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пгт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. Октябрьское, </a:t>
            </a:r>
            <a:r>
              <a:rPr lang="en-US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9" y="205409"/>
            <a:ext cx="4477084" cy="488776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555" y="2716842"/>
            <a:ext cx="2075664" cy="19445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372" y="2917155"/>
            <a:ext cx="1624269" cy="1635286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4748" y="3238621"/>
            <a:ext cx="8920149" cy="809814"/>
          </a:xfrm>
          <a:prstGeom prst="rect">
            <a:avLst/>
          </a:prstGeom>
        </p:spPr>
        <p:txBody>
          <a:bodyPr vert="horz" lIns="91423" tIns="45711" rIns="91423" bIns="4571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9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89434"/>
            <a:ext cx="12190413" cy="1323421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СОДЕРЖАТЕЛЬНЫЕ ФОРМАТЫ ВОСПИТАТЕЛЬНОЙ РАБОТЫ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4387" t="21083" r="67867" b="50535"/>
          <a:stretch>
            <a:fillRect/>
          </a:stretch>
        </p:blipFill>
        <p:spPr>
          <a:xfrm>
            <a:off x="622598" y="1629595"/>
            <a:ext cx="3000396" cy="192882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2" cstate="print"/>
          <a:srcRect l="3441" t="58291" r="65585" b="12992"/>
          <a:stretch>
            <a:fillRect/>
          </a:stretch>
        </p:blipFill>
        <p:spPr>
          <a:xfrm>
            <a:off x="622598" y="4005858"/>
            <a:ext cx="3000396" cy="2071702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2" cstate="print"/>
          <a:srcRect l="33832" t="21368" r="34927" b="39886"/>
          <a:stretch>
            <a:fillRect/>
          </a:stretch>
        </p:blipFill>
        <p:spPr>
          <a:xfrm>
            <a:off x="4583038" y="1629594"/>
            <a:ext cx="2928957" cy="2071702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2" cstate="print"/>
          <a:srcRect l="64618" t="22109" r="4779" b="45406"/>
          <a:stretch>
            <a:fillRect/>
          </a:stretch>
        </p:blipFill>
        <p:spPr>
          <a:xfrm>
            <a:off x="8543479" y="1629594"/>
            <a:ext cx="2857520" cy="214314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2" cstate="print"/>
          <a:srcRect l="34153" t="59259" r="37249" b="12208"/>
          <a:stretch>
            <a:fillRect/>
          </a:stretch>
        </p:blipFill>
        <p:spPr>
          <a:xfrm>
            <a:off x="4583038" y="4077866"/>
            <a:ext cx="3000396" cy="2071702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2" cstate="print"/>
          <a:srcRect l="65047" t="59679" r="4916" b="12557"/>
          <a:stretch>
            <a:fillRect/>
          </a:stretch>
        </p:blipFill>
        <p:spPr>
          <a:xfrm>
            <a:off x="8543478" y="4149874"/>
            <a:ext cx="2952328" cy="20162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6614" y="1629603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 descr="Новый рисунок (4)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039" y="1557587"/>
            <a:ext cx="2780077" cy="3933056"/>
          </a:xfrm>
          <a:prstGeom prst="rect">
            <a:avLst/>
          </a:prstGeom>
        </p:spPr>
      </p:pic>
      <p:sp>
        <p:nvSpPr>
          <p:cNvPr id="1028" name="AutoShape 4" descr="https://catherineasquithgallery.com/uploads/posts/2021-03/1614724231_20-p-fon-dlya-lepbuka-2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1614724231_20-p-fon-dlya-lepbuka-21.jpg"/>
          <p:cNvPicPr>
            <a:picLocks noChangeAspect="1"/>
          </p:cNvPicPr>
          <p:nvPr/>
        </p:nvPicPr>
        <p:blipFill>
          <a:blip r:embed="rId3" cstate="print"/>
          <a:srcRect t="5528" r="3422"/>
          <a:stretch>
            <a:fillRect/>
          </a:stretch>
        </p:blipFill>
        <p:spPr>
          <a:xfrm>
            <a:off x="7463358" y="3429794"/>
            <a:ext cx="4536504" cy="2857926"/>
          </a:xfrm>
          <a:prstGeom prst="rect">
            <a:avLst/>
          </a:prstGeom>
        </p:spPr>
      </p:pic>
      <p:sp>
        <p:nvSpPr>
          <p:cNvPr id="29698" name="AutoShape 2" descr="https://les-skazka.86.i-schools.ru/img/galary/album/big/16079257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https://les-skazka.86.i-schools.ru/img/galary/album/big/160792579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16079257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50" y="1"/>
            <a:ext cx="4320480" cy="3239153"/>
          </a:xfrm>
          <a:prstGeom prst="rect">
            <a:avLst/>
          </a:prstGeom>
        </p:spPr>
      </p:pic>
      <p:pic>
        <p:nvPicPr>
          <p:cNvPr id="29701" name="Picture 5" descr="D:\Desktop\Старшая группа Непоседы\СЕМИНАР\мини музей\16758438705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3358" y="0"/>
            <a:ext cx="4536504" cy="3183512"/>
          </a:xfrm>
          <a:prstGeom prst="rect">
            <a:avLst/>
          </a:prstGeom>
          <a:noFill/>
        </p:spPr>
      </p:pic>
      <p:pic>
        <p:nvPicPr>
          <p:cNvPr id="29702" name="Picture 6" descr="D:\Desktop\НЕПОСЕДЫ\Разное группы\Сайт Семицветик\Статья новогодняя выставка\20171215_1815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50" y="3501803"/>
            <a:ext cx="4272476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89434"/>
            <a:ext cx="12190413" cy="1341001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 МОДУЛЯ СОПРОВОЖДЕНИЯ СЕМЬИ В ВОСПИТАНИИ РЕБЕНКА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566" y="1773611"/>
            <a:ext cx="11449272" cy="3693301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 «9 секретов по поддержке эмоционального благополучия ребенка в семье»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предполагает поддержку родителей в преодолении сложных проблем эмоционального характера, в создании условий для обеспечения эмоционального благополучия ребенка.</a:t>
            </a: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 «9 советов по развитию речи»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 в ответ на запросы родителей по развитию речи ребенка в семье, учитывает индивидуальные и возрастные особенности речевого развития детей. 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 «9 рецептов по совместному труду»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разработан для поддержки родителей в организации трудовых практик, совместных дел, формирования опыта сотрудничества в совместной домашней работе, радости совместного труда.</a:t>
            </a: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Модуль «9 идей приобщения детей к семейным традициям»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поможет родителям в создании и развитии семейных традиций (обычаев, ритуалов). </a:t>
            </a: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261443"/>
            <a:ext cx="12190413" cy="1341001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Информирование родителей посредством        	</a:t>
            </a:r>
            <a:r>
              <a:rPr lang="ru-RU" sz="40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мессенджеров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социальных сетей </a:t>
            </a:r>
            <a:endParaRPr lang="ru-RU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061643"/>
            <a:ext cx="8352929" cy="461647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ru-RU" sz="2400" b="1" spc="12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Официальный сайт МБДОУ «ДСОВ «Лесная сказка»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27455" y="2133650"/>
            <a:ext cx="3240359" cy="369314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r>
              <a:rPr lang="en-US" b="1" dirty="0">
                <a:hlinkClick r:id="rId2"/>
              </a:rPr>
              <a:t>les-skazka.86.i-schools.ru</a:t>
            </a:r>
            <a:endParaRPr lang="ru-RU" dirty="0"/>
          </a:p>
        </p:txBody>
      </p:sp>
      <p:sp>
        <p:nvSpPr>
          <p:cNvPr id="27650" name="AutoShape 2" descr="https://gctid.kmr.muzkult.ru/media/2019/01/29/1274595301/odnoklassniki2_1_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l="16056" t="43154" r="72581" b="37337"/>
          <a:stretch>
            <a:fillRect/>
          </a:stretch>
        </p:blipFill>
        <p:spPr bwMode="auto">
          <a:xfrm>
            <a:off x="1126655" y="3069754"/>
            <a:ext cx="2664296" cy="2498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 l="15957" t="22711" r="72709" b="57850"/>
          <a:stretch>
            <a:fillRect/>
          </a:stretch>
        </p:blipFill>
        <p:spPr bwMode="auto">
          <a:xfrm>
            <a:off x="4295007" y="3069754"/>
            <a:ext cx="2592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7375" y="2997747"/>
            <a:ext cx="2409825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48049"/>
              </p:ext>
            </p:extLst>
          </p:nvPr>
        </p:nvGraphicFramePr>
        <p:xfrm>
          <a:off x="2" y="621483"/>
          <a:ext cx="12190411" cy="7871070"/>
        </p:xfrm>
        <a:graphic>
          <a:graphicData uri="http://schemas.openxmlformats.org/drawingml/2006/table">
            <a:tbl>
              <a:tblPr/>
              <a:tblGrid>
                <a:gridCol w="1918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8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04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507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7793">
                <a:tc>
                  <a:txBody>
                    <a:bodyPr/>
                    <a:lstStyle/>
                    <a:p>
                      <a:pPr marL="35560" marR="3048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spc="-1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Формы</a:t>
                      </a:r>
                      <a:r>
                        <a:rPr lang="en-US" sz="1600" b="1" spc="-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и</a:t>
                      </a:r>
                      <a:r>
                        <a:rPr lang="en-US" sz="1600" b="1" spc="-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spc="-1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форматы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398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1</a:t>
                      </a:r>
                      <a:r>
                        <a:rPr lang="en-US" sz="1600" b="1" spc="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179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2</a:t>
                      </a:r>
                      <a:r>
                        <a:rPr lang="en-US" sz="1600" b="1" spc="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38455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3</a:t>
                      </a:r>
                      <a:r>
                        <a:rPr lang="en-US" sz="1600" b="1" spc="-3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38455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rgbClr val="0070C0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2258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4</a:t>
                      </a:r>
                      <a:r>
                        <a:rPr lang="en-US" sz="16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81">
                <a:tc gridSpan="6">
                  <a:txBody>
                    <a:bodyPr/>
                    <a:lstStyle/>
                    <a:p>
                      <a:pPr marL="1739265" marR="173482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Читаем</a:t>
                      </a:r>
                      <a:r>
                        <a:rPr lang="en-US" sz="1800" b="1" spc="10" dirty="0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800" b="1" spc="10" dirty="0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    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вместе</a:t>
                      </a:r>
                      <a:endParaRPr lang="ru-RU" sz="1800" dirty="0">
                        <a:solidFill>
                          <a:schemeClr val="bg1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D908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392">
                <a:tc>
                  <a:txBody>
                    <a:bodyPr/>
                    <a:lstStyle/>
                    <a:p>
                      <a:pPr marL="35560" marR="29845" algn="ctr"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Педагог</a:t>
                      </a:r>
                      <a:r>
                        <a:rPr lang="en-US" sz="1800" b="1" spc="-6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—</a:t>
                      </a:r>
                      <a:r>
                        <a:rPr lang="en-US" sz="1800" b="1" spc="-6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дети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3980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Сказка</a:t>
                      </a:r>
                      <a:r>
                        <a:rPr lang="ru-RU" sz="1600" b="1" spc="6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Л.</a:t>
                      </a:r>
                      <a:r>
                        <a:rPr lang="ru-RU" sz="1600" b="1" spc="6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Чарской</a:t>
                      </a:r>
                    </a:p>
                    <a:p>
                      <a:pPr marL="99695" marR="9398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«Подарок</a:t>
                      </a:r>
                      <a:r>
                        <a:rPr lang="ru-RU" sz="1600" b="1" spc="-6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феи»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solidFill>
                          <a:srgbClr val="002060"/>
                        </a:solidFill>
                        <a:latin typeface="Times New Roman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9482">
                <a:tc>
                  <a:txBody>
                    <a:bodyPr/>
                    <a:lstStyle/>
                    <a:p>
                      <a:pPr marL="358140" marR="252730" indent="-92710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n-US" sz="1800" spc="-15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Родители</a:t>
                      </a:r>
                      <a:r>
                        <a:rPr lang="en-US" sz="1800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800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—</a:t>
                      </a:r>
                      <a:r>
                        <a:rPr lang="en-US" sz="1800" spc="-2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ребенок</a:t>
                      </a: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Просмотр мультфильма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В. Катаева «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Цветик-семицветик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»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84455" indent="0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Сказка Н.</a:t>
                      </a:r>
                      <a:r>
                        <a:rPr lang="ru-RU" sz="1600" b="1" spc="12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Абрамцевой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0" marR="83820" indent="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1600" b="1" spc="-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«День рождения</a:t>
                      </a:r>
                      <a:r>
                        <a:rPr lang="ru-RU" sz="1600" b="1" spc="-23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старой  ели»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8900" marR="84455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81">
                <a:tc gridSpan="6">
                  <a:txBody>
                    <a:bodyPr/>
                    <a:lstStyle/>
                    <a:p>
                      <a:pPr marL="1739265" marR="173482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Смотрим</a:t>
                      </a:r>
                      <a:r>
                        <a:rPr lang="en-US" sz="1800" b="1" spc="65" dirty="0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800" b="1" spc="65" dirty="0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вместе</a:t>
                      </a:r>
                      <a:endParaRPr lang="ru-RU" sz="1800" dirty="0">
                        <a:solidFill>
                          <a:schemeClr val="bg1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217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689">
                <a:tc>
                  <a:txBody>
                    <a:bodyPr/>
                    <a:lstStyle/>
                    <a:p>
                      <a:pPr marL="35560" marR="29845"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Педагог</a:t>
                      </a:r>
                      <a:r>
                        <a:rPr lang="en-US" sz="1800" b="1" spc="-6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6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дети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870" marR="95885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Мультфильм</a:t>
                      </a:r>
                      <a:r>
                        <a:rPr lang="ru-RU" sz="1600" b="1" spc="1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«Как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Новый</a:t>
                      </a:r>
                      <a:r>
                        <a:rPr lang="ru-RU" sz="1600" b="1" spc="-3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год</a:t>
                      </a:r>
                      <a:r>
                        <a:rPr lang="ru-RU" sz="1600" b="1" spc="-3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на</a:t>
                      </a:r>
                      <a:r>
                        <a:rPr lang="ru-RU" sz="1600" b="1" spc="-3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свет</a:t>
                      </a:r>
                      <a:r>
                        <a:rPr lang="ru-RU" sz="1600" b="1" spc="-230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появился»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308">
                <a:tc>
                  <a:txBody>
                    <a:bodyPr/>
                    <a:lstStyle/>
                    <a:p>
                      <a:pPr marL="358140" marR="252730" indent="-92710">
                        <a:lnSpc>
                          <a:spcPct val="105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-15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Родители</a:t>
                      </a:r>
                      <a:r>
                        <a:rPr lang="en-US" sz="1800" b="1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2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ребенок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90170" marR="84455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Мультфильм</a:t>
                      </a:r>
                      <a:r>
                        <a:rPr lang="ru-RU" sz="1600" b="1" spc="1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«Как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Новый</a:t>
                      </a:r>
                      <a:r>
                        <a:rPr lang="ru-RU" sz="1600" b="1" spc="-3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год</a:t>
                      </a:r>
                      <a:r>
                        <a:rPr lang="ru-RU" sz="1600" b="1" spc="-3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на</a:t>
                      </a:r>
                      <a:r>
                        <a:rPr lang="ru-RU" sz="1600" b="1" spc="-35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свет</a:t>
                      </a:r>
                      <a:r>
                        <a:rPr lang="ru-RU" sz="1600" b="1" spc="-230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появился»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0170" marR="84455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84">
                <a:tc gridSpan="6">
                  <a:txBody>
                    <a:bodyPr/>
                    <a:lstStyle/>
                    <a:p>
                      <a:pPr marL="1739265" marR="173482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Рассуждаем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pc="95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вместе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232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72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35560" marR="29845" algn="ctr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Педагог</a:t>
                      </a:r>
                      <a:r>
                        <a:rPr lang="en-US" sz="1800" b="1" spc="-6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6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дети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marR="24511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«Красивые»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прилагательные</a:t>
                      </a:r>
                      <a:r>
                        <a:rPr lang="ru-RU" sz="1600" b="1" spc="-22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(по сказке </a:t>
                      </a:r>
                    </a:p>
                    <a:p>
                      <a:pPr marL="6350" marR="24511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spc="7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Абрамцевой</a:t>
                      </a:r>
                      <a:r>
                        <a:rPr lang="ru-RU" sz="1600" b="1" spc="8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«Цветы</a:t>
                      </a:r>
                      <a:r>
                        <a:rPr lang="ru-RU" sz="1600" b="1" spc="-22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и зеркало»)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sz="18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220345" indent="0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Совместные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рассуждения</a:t>
                      </a:r>
                      <a:r>
                        <a:rPr lang="ru-RU" sz="1600" b="1" spc="-23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о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красоте на выставке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-5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фотоколлажей</a:t>
                      </a:r>
                      <a:r>
                        <a:rPr lang="ru-RU" sz="1600" b="1" spc="-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Красота</a:t>
                      </a:r>
                      <a:r>
                        <a:rPr lang="en-US" sz="1600" b="1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вокруг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нас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" marR="136525" indent="0" algn="l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Инициативные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рассуждения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детей</a:t>
                      </a:r>
                      <a:r>
                        <a:rPr lang="ru-RU" sz="1600" b="1" spc="-5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о</a:t>
                      </a:r>
                      <a:r>
                        <a:rPr lang="ru-RU" sz="1600" b="1" spc="-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красоте</a:t>
                      </a:r>
                      <a:r>
                        <a:rPr lang="ru-RU" sz="1600" b="1" spc="-2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на выставке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фотоколлажей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0" marR="10414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Красота</a:t>
                      </a:r>
                      <a:r>
                        <a:rPr lang="en-US" sz="1600" b="1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вокруг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нас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32185">
                <a:tc>
                  <a:txBody>
                    <a:bodyPr/>
                    <a:lstStyle/>
                    <a:p>
                      <a:pPr marL="358140" marR="252730" indent="-92710">
                        <a:lnSpc>
                          <a:spcPct val="105000"/>
                        </a:lnSpc>
                        <a:spcBef>
                          <a:spcPts val="580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-15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Родители</a:t>
                      </a:r>
                      <a:r>
                        <a:rPr lang="en-US" sz="1800" b="1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2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ребенок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002060"/>
                        </a:solidFill>
                        <a:latin typeface="Times New Roman"/>
                        <a:ea typeface="Microsoft Sans Serif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/>
                          <a:ea typeface="Microsoft Sans Serif"/>
                        </a:rPr>
                        <a:t>Изготовление кормушек 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2235" marR="95885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«Красивые»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прилагательные</a:t>
                      </a:r>
                      <a:r>
                        <a:rPr lang="ru-RU" sz="1600" b="1" spc="-22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(по сказке</a:t>
                      </a:r>
                    </a:p>
                    <a:p>
                      <a:pPr marL="100965" marR="958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Н.</a:t>
                      </a:r>
                      <a:r>
                        <a:rPr lang="ru-RU" sz="1600" b="1" spc="12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Абрамцевой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33655" marR="28575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Цветы</a:t>
                      </a:r>
                      <a:r>
                        <a:rPr lang="en-US" sz="1600" b="1" spc="-5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и</a:t>
                      </a:r>
                      <a:r>
                        <a:rPr lang="en-US" sz="1600" b="1" spc="-5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зеркало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»)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2060"/>
                        </a:solidFill>
                        <a:latin typeface="Times New Roman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94628" y="10"/>
            <a:ext cx="10801207" cy="66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088433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Планирование воспитательной работы на декабрь</a:t>
            </a:r>
            <a:endParaRPr lang="ru-RU" sz="3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4" y="1599749"/>
            <a:ext cx="10095256" cy="166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4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254395"/>
              </p:ext>
            </p:extLst>
          </p:nvPr>
        </p:nvGraphicFramePr>
        <p:xfrm>
          <a:off x="0" y="-1"/>
          <a:ext cx="12190413" cy="7907399"/>
        </p:xfrm>
        <a:graphic>
          <a:graphicData uri="http://schemas.openxmlformats.org/drawingml/2006/table">
            <a:tbl>
              <a:tblPr/>
              <a:tblGrid>
                <a:gridCol w="2373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9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3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4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9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7793">
                <a:tc>
                  <a:txBody>
                    <a:bodyPr/>
                    <a:lstStyle/>
                    <a:p>
                      <a:pPr marL="35560" marR="3048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spc="-1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Формы</a:t>
                      </a:r>
                      <a:r>
                        <a:rPr lang="en-US" sz="1600" b="1" spc="-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и</a:t>
                      </a:r>
                      <a:r>
                        <a:rPr lang="en-US" sz="1600" b="1" spc="-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spc="-1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форматы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398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1</a:t>
                      </a:r>
                      <a:r>
                        <a:rPr lang="en-US" sz="1600" b="1" spc="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2</a:t>
                      </a:r>
                      <a:r>
                        <a:rPr lang="en-US" sz="1600" b="1" spc="5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3</a:t>
                      </a:r>
                      <a:r>
                        <a:rPr lang="en-US" sz="1600" b="1" spc="-3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0" algn="ctr"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4</a:t>
                      </a:r>
                      <a:r>
                        <a:rPr lang="en-US" sz="16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Microsoft Sans Serif"/>
                        </a:rPr>
                        <a:t>неделя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61">
                <a:tc gridSpan="5">
                  <a:txBody>
                    <a:bodyPr/>
                    <a:lstStyle/>
                    <a:p>
                      <a:pPr marL="1739265" marR="173482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Играем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800" b="1" spc="35" dirty="0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/>
                          <a:ea typeface="Microsoft Sans Serif"/>
                        </a:rPr>
                        <a:t>вместе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Microsoft Sans Serif"/>
                        <a:ea typeface="Microsoft Sans Serif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E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796">
                <a:tc>
                  <a:txBody>
                    <a:bodyPr/>
                    <a:lstStyle/>
                    <a:p>
                      <a:pPr marL="35560" marR="29845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Педагог</a:t>
                      </a:r>
                      <a:r>
                        <a:rPr lang="en-US" sz="1800" b="1" spc="-6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6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дети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695" marR="93980" algn="ctr">
                        <a:lnSpc>
                          <a:spcPct val="100000"/>
                        </a:lnSpc>
                        <a:spcBef>
                          <a:spcPts val="605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marR="28575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5110" indent="-135890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Игра</a:t>
                      </a:r>
                      <a:r>
                        <a:rPr lang="ru-RU" sz="1600" b="1" spc="3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«Сижу</a:t>
                      </a:r>
                      <a:r>
                        <a:rPr lang="ru-RU" sz="1600" b="1" spc="35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горю</a:t>
                      </a:r>
                      <a:r>
                        <a:rPr lang="ru-RU" sz="1600" b="1" spc="-235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на</a:t>
                      </a:r>
                      <a:r>
                        <a:rPr lang="ru-RU" sz="1600" b="1" spc="-25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камушке»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299">
                <a:tc>
                  <a:txBody>
                    <a:bodyPr/>
                    <a:lstStyle/>
                    <a:p>
                      <a:pPr marL="0" marR="252730" indent="3175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800" b="1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  </a:t>
                      </a:r>
                      <a:r>
                        <a:rPr lang="en-US" sz="1800" b="1" spc="-15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Родители</a:t>
                      </a:r>
                      <a:r>
                        <a:rPr lang="en-US" sz="1800" b="1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2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ребенок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965" marR="95885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Игра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красками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spc="-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«Скрытая</a:t>
                      </a:r>
                      <a:r>
                        <a:rPr lang="ru-RU" sz="1600" b="1" spc="-4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-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красота»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661">
                <a:tc gridSpan="5">
                  <a:txBody>
                    <a:bodyPr/>
                    <a:lstStyle/>
                    <a:p>
                      <a:pPr marL="1739265" marR="1734820" algn="ctr">
                        <a:lnSpc>
                          <a:spcPct val="100000"/>
                        </a:lnSpc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Трудимся</a:t>
                      </a:r>
                      <a:r>
                        <a:rPr lang="en-US" sz="1800" b="1" spc="-5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spc="-5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вместе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264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5586">
                <a:tc>
                  <a:txBody>
                    <a:bodyPr/>
                    <a:lstStyle/>
                    <a:p>
                      <a:pPr marL="35560" marR="298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Педагог</a:t>
                      </a:r>
                      <a:r>
                        <a:rPr lang="en-US" sz="1800" b="1" spc="-6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6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дети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730" marR="24511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Украшаем группу</a:t>
                      </a:r>
                      <a:r>
                        <a:rPr lang="ru-RU" sz="1600" b="1" spc="-23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новогоднему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празднику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8745" marR="11176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Украшаем группу</a:t>
                      </a:r>
                      <a:r>
                        <a:rPr lang="ru-RU" sz="1600" b="1" spc="-23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новогоднему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празднику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8755" indent="0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Знакомство</a:t>
                      </a:r>
                      <a:r>
                        <a:rPr lang="en-US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</a:t>
                      </a:r>
                      <a:r>
                        <a:rPr lang="en-US" sz="16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профессией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художника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5586">
                <a:tc>
                  <a:txBody>
                    <a:bodyPr/>
                    <a:lstStyle/>
                    <a:p>
                      <a:pPr marL="358140" marR="252730" indent="-9271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n-US" sz="1800" b="1" spc="-15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Родители</a:t>
                      </a:r>
                      <a:r>
                        <a:rPr lang="en-US" sz="1800" b="1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2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ребенок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Украшение елки дома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Проведение мастер-класса «Символ – года 2023»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660">
                <a:tc gridSpan="5">
                  <a:txBody>
                    <a:bodyPr/>
                    <a:lstStyle/>
                    <a:p>
                      <a:pPr marL="1739265" marR="1734820" algn="ctr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Мастерим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pc="5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вместе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7E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7275">
                <a:tc>
                  <a:txBody>
                    <a:bodyPr/>
                    <a:lstStyle/>
                    <a:p>
                      <a:pPr marL="35560" marR="29845" algn="ctr">
                        <a:lnSpc>
                          <a:spcPct val="100000"/>
                        </a:lnSpc>
                        <a:spcBef>
                          <a:spcPts val="555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Педагог</a:t>
                      </a:r>
                      <a:r>
                        <a:rPr lang="en-US" sz="1800" b="1" spc="-6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6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дети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965" marR="939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800" marR="45085" indent="-635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Оформление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коллективной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-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выставки </a:t>
                      </a:r>
                      <a:r>
                        <a:rPr lang="ru-RU" sz="1600" b="1" spc="-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семейных</a:t>
                      </a:r>
                      <a:r>
                        <a:rPr lang="ru-RU" sz="1600" b="1" spc="-23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фотоколлажей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0" marR="84455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«Красота</a:t>
                      </a:r>
                      <a:r>
                        <a:rPr lang="ru-RU" sz="1600" b="1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вокруг </a:t>
                      </a:r>
                      <a:r>
                        <a:rPr lang="en-US" sz="1600" b="1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нас</a:t>
                      </a: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760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358140" marR="252730" indent="-9271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spc="-15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Родители</a:t>
                      </a:r>
                      <a:r>
                        <a:rPr lang="en-US" sz="1800" b="1" spc="-1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spc="-1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—</a:t>
                      </a:r>
                      <a:r>
                        <a:rPr lang="en-US" sz="1800" b="1" spc="-245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ребенок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096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68580" marR="6096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Выбор</a:t>
                      </a:r>
                      <a:r>
                        <a:rPr lang="ru-RU" sz="1600" b="1" spc="1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красивых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объектов для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фотоколлажа,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совместная</a:t>
                      </a:r>
                      <a:r>
                        <a:rPr lang="ru-RU" sz="1600" b="1" spc="15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фотосъемка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pPr marL="100965" marR="95885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235" marR="95885" algn="ctr">
                        <a:lnSpc>
                          <a:spcPct val="100000"/>
                        </a:lnSpc>
                        <a:spcBef>
                          <a:spcPts val="9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Создание</a:t>
                      </a:r>
                      <a:r>
                        <a:rPr lang="ru-RU" sz="1600" b="1" spc="5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spc="-5" dirty="0" err="1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фотоколлажа</a:t>
                      </a:r>
                      <a:endParaRPr lang="ru-RU" sz="1600" b="1" dirty="0">
                        <a:solidFill>
                          <a:srgbClr val="0070C0"/>
                        </a:solidFill>
                        <a:latin typeface="Times New Roman" pitchFamily="18" charset="0"/>
                        <a:ea typeface="Microsoft Sans Serif"/>
                        <a:cs typeface="Times New Roman" pitchFamily="18" charset="0"/>
                      </a:endParaRPr>
                    </a:p>
                    <a:p>
                      <a:pPr marL="100965" marR="9588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«Красота</a:t>
                      </a:r>
                      <a:r>
                        <a:rPr lang="ru-RU" sz="1600" b="1" spc="30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вокруг</a:t>
                      </a:r>
                    </a:p>
                    <a:p>
                      <a:pPr marL="107315" marR="104140"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Microsoft Sans Serif"/>
                          <a:cs typeface="Times New Roman" pitchFamily="18" charset="0"/>
                        </a:rPr>
                        <a:t>нас»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395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4943229" y="5590882"/>
            <a:ext cx="5855888" cy="3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30" tIns="54416" rIns="108830" bIns="54416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1863" y="474455"/>
            <a:ext cx="10571448" cy="556171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900" b="1" dirty="0">
                <a:solidFill>
                  <a:srgbClr val="002060"/>
                </a:solidFill>
                <a:latin typeface="Calibri" pitchFamily="34" charset="0"/>
              </a:rPr>
              <a:t> </a:t>
            </a:r>
          </a:p>
        </p:txBody>
      </p:sp>
      <p:sp>
        <p:nvSpPr>
          <p:cNvPr id="25602" name="AutoShape 2" descr="D:\Desktop\cover.webp"/>
          <p:cNvSpPr>
            <a:spLocks noChangeAspect="1" noChangeArrowheads="1"/>
          </p:cNvSpPr>
          <p:nvPr/>
        </p:nvSpPr>
        <p:spPr bwMode="auto">
          <a:xfrm>
            <a:off x="207406" y="-144495"/>
            <a:ext cx="406347" cy="304872"/>
          </a:xfrm>
          <a:prstGeom prst="rect">
            <a:avLst/>
          </a:prstGeom>
          <a:noFill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D:\Desktop\cover.webp"/>
          <p:cNvSpPr>
            <a:spLocks noChangeAspect="1" noChangeArrowheads="1"/>
          </p:cNvSpPr>
          <p:nvPr/>
        </p:nvSpPr>
        <p:spPr bwMode="auto">
          <a:xfrm>
            <a:off x="207406" y="-144495"/>
            <a:ext cx="406347" cy="304872"/>
          </a:xfrm>
          <a:prstGeom prst="rect">
            <a:avLst/>
          </a:prstGeom>
          <a:noFill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D:\Desktop\cover.webp"/>
          <p:cNvSpPr>
            <a:spLocks noChangeAspect="1" noChangeArrowheads="1"/>
          </p:cNvSpPr>
          <p:nvPr/>
        </p:nvSpPr>
        <p:spPr bwMode="auto">
          <a:xfrm>
            <a:off x="207406" y="-144495"/>
            <a:ext cx="406347" cy="304872"/>
          </a:xfrm>
          <a:prstGeom prst="rect">
            <a:avLst/>
          </a:prstGeom>
          <a:noFill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90951" y="260709"/>
            <a:ext cx="4758671" cy="556171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pPr algn="ctr"/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Л.Чарской  «Подарок феи»</a:t>
            </a:r>
          </a:p>
        </p:txBody>
      </p:sp>
      <p:pic>
        <p:nvPicPr>
          <p:cNvPr id="10" name="image8.jpeg"/>
          <p:cNvPicPr/>
          <p:nvPr/>
        </p:nvPicPr>
        <p:blipFill>
          <a:blip r:embed="rId2" cstate="print"/>
          <a:srcRect r="42829"/>
          <a:stretch>
            <a:fillRect/>
          </a:stretch>
        </p:blipFill>
        <p:spPr>
          <a:xfrm>
            <a:off x="982637" y="1125538"/>
            <a:ext cx="4896544" cy="5544616"/>
          </a:xfrm>
          <a:prstGeom prst="rect">
            <a:avLst/>
          </a:prstGeom>
        </p:spPr>
      </p:pic>
      <p:pic>
        <p:nvPicPr>
          <p:cNvPr id="12" name="Рисунок 11" descr="D:\Работа\подг.группа\люда фото\DCIM\130___01\IMG_2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31210" y="1521583"/>
            <a:ext cx="5472607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8044977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5307" y="692855"/>
            <a:ext cx="10559799" cy="232588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12190413" cy="568556"/>
          </a:xfrm>
        </p:spPr>
        <p:txBody>
          <a:bodyPr>
            <a:noAutofit/>
          </a:bodyPr>
          <a:lstStyle/>
          <a:p>
            <a:pPr algn="ctr"/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«Практические упражнения ко  «Дню инвалида»</a:t>
            </a:r>
          </a:p>
        </p:txBody>
      </p:sp>
      <p:pic>
        <p:nvPicPr>
          <p:cNvPr id="1026" name="Picture 2" descr="D:\Desktop\Старшая группа Непоседы\Статьи и фото\День инвалида\1669806227229.jpg"/>
          <p:cNvPicPr>
            <a:picLocks noChangeAspect="1" noChangeArrowheads="1"/>
          </p:cNvPicPr>
          <p:nvPr/>
        </p:nvPicPr>
        <p:blipFill>
          <a:blip r:embed="rId2" cstate="print"/>
          <a:srcRect l="18572" t="12757" r="21622" b="25346"/>
          <a:stretch>
            <a:fillRect/>
          </a:stretch>
        </p:blipFill>
        <p:spPr bwMode="auto">
          <a:xfrm>
            <a:off x="406574" y="765499"/>
            <a:ext cx="4098316" cy="5878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D:\Desktop\Старшая группа Непоседы\Статьи и фото\День инвалида\1669806227242.jpg"/>
          <p:cNvPicPr>
            <a:picLocks noChangeAspect="1" noChangeArrowheads="1"/>
          </p:cNvPicPr>
          <p:nvPr/>
        </p:nvPicPr>
        <p:blipFill>
          <a:blip r:embed="rId3" cstate="print"/>
          <a:srcRect t="12285" r="36371" b="9369"/>
          <a:stretch>
            <a:fillRect/>
          </a:stretch>
        </p:blipFill>
        <p:spPr bwMode="auto">
          <a:xfrm>
            <a:off x="7967413" y="765498"/>
            <a:ext cx="3983756" cy="5794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9189" y="1558765"/>
            <a:ext cx="3750557" cy="500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08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cdn.culture.ru/images/b7295bec-946b-5314-9d26-4fb3b2755301"/>
          <p:cNvPicPr>
            <a:picLocks noChangeAspect="1" noChangeArrowheads="1"/>
          </p:cNvPicPr>
          <p:nvPr/>
        </p:nvPicPr>
        <p:blipFill>
          <a:blip r:embed="rId2" cstate="print"/>
          <a:srcRect l="3622"/>
          <a:stretch>
            <a:fillRect/>
          </a:stretch>
        </p:blipFill>
        <p:spPr bwMode="auto">
          <a:xfrm>
            <a:off x="694607" y="765499"/>
            <a:ext cx="11495807" cy="5813615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4" y="1863741"/>
            <a:ext cx="10761924" cy="21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endParaRPr lang="ru-RU" sz="1900" b="1" i="1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Desktop\СЕМИНАР\Как Новый год на свет появился\1674699091627.jpg"/>
          <p:cNvPicPr>
            <a:picLocks noChangeAspect="1" noChangeArrowheads="1"/>
          </p:cNvPicPr>
          <p:nvPr/>
        </p:nvPicPr>
        <p:blipFill>
          <a:blip r:embed="rId3" cstate="print"/>
          <a:srcRect l="17944" t="8336" r="11086" b="23788"/>
          <a:stretch>
            <a:fillRect/>
          </a:stretch>
        </p:blipFill>
        <p:spPr bwMode="auto">
          <a:xfrm>
            <a:off x="694608" y="765499"/>
            <a:ext cx="5849877" cy="6094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Desktop\СЕМИНАР\Как Новый год на свет появился\16746990916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5246" y="765499"/>
            <a:ext cx="5519143" cy="6094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Downloads\16751315259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2639" y="758214"/>
            <a:ext cx="10991750" cy="610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02718" y="189434"/>
            <a:ext cx="9217024" cy="56855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В.Катаева «Цветик -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4943229" y="5590882"/>
            <a:ext cx="5855888" cy="3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30" tIns="54416" rIns="108830" bIns="54416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61863" y="474455"/>
            <a:ext cx="10571448" cy="556171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900" b="1" dirty="0">
                <a:solidFill>
                  <a:srgbClr val="002060"/>
                </a:solidFill>
                <a:latin typeface="Calibri" pitchFamily="34" charset="0"/>
              </a:rPr>
              <a:t> </a:t>
            </a:r>
          </a:p>
        </p:txBody>
      </p:sp>
      <p:pic>
        <p:nvPicPr>
          <p:cNvPr id="7" name="Рисунок 6" descr="1677483840271.jpg"/>
          <p:cNvPicPr>
            <a:picLocks noChangeAspect="1"/>
          </p:cNvPicPr>
          <p:nvPr/>
        </p:nvPicPr>
        <p:blipFill>
          <a:blip r:embed="rId2" cstate="print"/>
          <a:srcRect t="13574"/>
          <a:stretch>
            <a:fillRect/>
          </a:stretch>
        </p:blipFill>
        <p:spPr>
          <a:xfrm>
            <a:off x="1126655" y="981523"/>
            <a:ext cx="9793088" cy="5878066"/>
          </a:xfrm>
          <a:prstGeom prst="rect">
            <a:avLst/>
          </a:prstGeom>
        </p:spPr>
      </p:pic>
      <p:pic>
        <p:nvPicPr>
          <p:cNvPr id="8" name="Рисунок 7" descr="1677483867687.jpg"/>
          <p:cNvPicPr>
            <a:picLocks noChangeAspect="1"/>
          </p:cNvPicPr>
          <p:nvPr/>
        </p:nvPicPr>
        <p:blipFill>
          <a:blip r:embed="rId3" cstate="print"/>
          <a:srcRect t="14309"/>
          <a:stretch>
            <a:fillRect/>
          </a:stretch>
        </p:blipFill>
        <p:spPr>
          <a:xfrm>
            <a:off x="1126655" y="981523"/>
            <a:ext cx="9859746" cy="58780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9435"/>
            <a:ext cx="12190413" cy="84144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«Сижу горю на камушке»</a:t>
            </a:r>
          </a:p>
        </p:txBody>
      </p:sp>
    </p:spTree>
    <p:extLst>
      <p:ext uri="{BB962C8B-B14F-4D97-AF65-F5344CB8AC3E}">
        <p14:creationId xmlns:p14="http://schemas.microsoft.com/office/powerpoint/2010/main" val="6380449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28" y="6049777"/>
            <a:ext cx="6095213" cy="809813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060" y="0"/>
            <a:ext cx="11298353" cy="6859588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065" y="6049776"/>
            <a:ext cx="6095213" cy="80981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2620" y="109324"/>
            <a:ext cx="6548368" cy="80981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9" y="205409"/>
            <a:ext cx="4477084" cy="488776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555" y="2725157"/>
            <a:ext cx="2075664" cy="19445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3" tIns="45711" rIns="91423" bIns="45711"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3650" y="1719111"/>
            <a:ext cx="992136" cy="998865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2926855" y="3069754"/>
            <a:ext cx="8920149" cy="809814"/>
          </a:xfrm>
          <a:prstGeom prst="rect">
            <a:avLst/>
          </a:prstGeom>
        </p:spPr>
        <p:txBody>
          <a:bodyPr vert="horz" lIns="91423" tIns="45711" rIns="91423" bIns="45711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9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890" y="1730867"/>
            <a:ext cx="831382" cy="102047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85" y="1675616"/>
            <a:ext cx="985428" cy="93685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078983" y="4365898"/>
            <a:ext cx="7604993" cy="1754326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r"/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Шакалова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Людмила Анатольевна</a:t>
            </a:r>
          </a:p>
          <a:p>
            <a:pPr algn="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 Муниципального </a:t>
            </a:r>
          </a:p>
          <a:p>
            <a:pPr algn="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бюджетного дошкольного</a:t>
            </a:r>
          </a:p>
          <a:p>
            <a:pPr algn="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образовательного учреждения  </a:t>
            </a:r>
          </a:p>
          <a:p>
            <a:pPr algn="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«Детский  сад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вида </a:t>
            </a:r>
          </a:p>
          <a:p>
            <a:pPr algn="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«Лесная сказка»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83038" y="2853731"/>
            <a:ext cx="6092825" cy="1323421"/>
          </a:xfrm>
          <a:prstGeom prst="rect">
            <a:avLst/>
          </a:prstGeom>
        </p:spPr>
        <p:txBody>
          <a:bodyPr lIns="91423" tIns="45711" rIns="91423" bIns="45711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Методическое сопровождение программы воспитания.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Практическое руководство.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«Воспитателю. О воспитании». </a:t>
            </a:r>
          </a:p>
        </p:txBody>
      </p:sp>
      <p:pic>
        <p:nvPicPr>
          <p:cNvPr id="18" name="Рисунок 17" descr="headerlogo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6775" y="2709714"/>
            <a:ext cx="1872208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4943229" y="5590882"/>
            <a:ext cx="5855888" cy="3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8830" tIns="54416" rIns="108830" bIns="54416">
            <a:spAutoFit/>
          </a:bodyPr>
          <a:lstStyle/>
          <a:p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1315" y="404759"/>
            <a:ext cx="11423782" cy="710059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pPr algn="just"/>
            <a:endParaRPr lang="ru-RU" sz="2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2864431"/>
            <a:ext cx="11540119" cy="375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indent="536657" defTabSz="1088433" eaLnBrk="0" hangingPunct="0"/>
            <a:endParaRPr lang="ru-RU" sz="33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33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sz="1700" dirty="0">
              <a:solidFill>
                <a:srgbClr val="1A1A1A"/>
              </a:solidFill>
              <a:latin typeface="Calibri" pitchFamily="34" charset="0"/>
              <a:cs typeface="Times New Roman" pitchFamily="18" charset="0"/>
            </a:endParaRPr>
          </a:p>
          <a:p>
            <a:pPr indent="536657" defTabSz="1088433" eaLnBrk="0" hangingPunct="0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08" name="AutoShape 4" descr="https://skazkidlyadetey.ru/wp-content/uploads/2017/10/cvety-i-zerkalo-abramtseva.jpg"/>
          <p:cNvSpPr>
            <a:spLocks noChangeAspect="1" noChangeArrowheads="1"/>
          </p:cNvSpPr>
          <p:nvPr/>
        </p:nvSpPr>
        <p:spPr bwMode="auto">
          <a:xfrm>
            <a:off x="207406" y="-144495"/>
            <a:ext cx="406347" cy="304872"/>
          </a:xfrm>
          <a:prstGeom prst="rect">
            <a:avLst/>
          </a:prstGeom>
          <a:noFill/>
        </p:spPr>
        <p:txBody>
          <a:bodyPr vert="horz" wrap="square" lIns="108830" tIns="54416" rIns="108830" bIns="5441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0" name="Picture 6" descr="https://i.ytimg.com/vi/cGnK-xacW7g/maxresdefault.jpg"/>
          <p:cNvPicPr>
            <a:picLocks noChangeAspect="1" noChangeArrowheads="1"/>
          </p:cNvPicPr>
          <p:nvPr/>
        </p:nvPicPr>
        <p:blipFill>
          <a:blip r:embed="rId2" cstate="print"/>
          <a:srcRect l="52490" r="10106"/>
          <a:stretch>
            <a:fillRect/>
          </a:stretch>
        </p:blipFill>
        <p:spPr bwMode="auto">
          <a:xfrm>
            <a:off x="838623" y="1040736"/>
            <a:ext cx="5256584" cy="5818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14687" y="261442"/>
            <a:ext cx="9361040" cy="69285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 Абрамцева   «Цветы и зеркало»</a:t>
            </a:r>
          </a:p>
        </p:txBody>
      </p:sp>
      <p:pic>
        <p:nvPicPr>
          <p:cNvPr id="10" name="Рисунок 9" descr="1678345605758.jpg"/>
          <p:cNvPicPr>
            <a:picLocks noChangeAspect="1"/>
          </p:cNvPicPr>
          <p:nvPr/>
        </p:nvPicPr>
        <p:blipFill>
          <a:blip r:embed="rId3" cstate="print"/>
          <a:srcRect t="5911"/>
          <a:stretch>
            <a:fillRect/>
          </a:stretch>
        </p:blipFill>
        <p:spPr>
          <a:xfrm>
            <a:off x="6804256" y="1053531"/>
            <a:ext cx="5098124" cy="58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62411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«Труд в детском саду»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C:\Users\on\Downloads\image-15-08-23-07-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50" y="2565698"/>
            <a:ext cx="5448723" cy="4086542"/>
          </a:xfrm>
          <a:prstGeom prst="rect">
            <a:avLst/>
          </a:prstGeom>
          <a:noFill/>
        </p:spPr>
      </p:pic>
      <p:pic>
        <p:nvPicPr>
          <p:cNvPr id="4" name="Picture 2" descr="D:\Desktop\СЕМИНАР\уборка снега на участке\1673510352798.jpg"/>
          <p:cNvPicPr>
            <a:picLocks noChangeAspect="1" noChangeArrowheads="1"/>
          </p:cNvPicPr>
          <p:nvPr/>
        </p:nvPicPr>
        <p:blipFill>
          <a:blip r:embed="rId3" cstate="print"/>
          <a:srcRect b="19083"/>
          <a:stretch>
            <a:fillRect/>
          </a:stretch>
        </p:blipFill>
        <p:spPr bwMode="auto">
          <a:xfrm>
            <a:off x="5772821" y="1485578"/>
            <a:ext cx="6165923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31" y="1269554"/>
            <a:ext cx="4536503" cy="559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2" y="1269553"/>
            <a:ext cx="4896544" cy="559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3" b="12701"/>
          <a:stretch/>
        </p:blipFill>
        <p:spPr>
          <a:xfrm>
            <a:off x="1198662" y="1269554"/>
            <a:ext cx="9649072" cy="559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58"/>
            <a:ext cx="12190413" cy="8648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«Кормушка для пичужки»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r="6508"/>
          <a:stretch/>
        </p:blipFill>
        <p:spPr>
          <a:xfrm>
            <a:off x="1198662" y="1269555"/>
            <a:ext cx="4536504" cy="559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/>
          <a:stretch>
            <a:fillRect/>
          </a:stretch>
        </p:blipFill>
        <p:spPr>
          <a:xfrm>
            <a:off x="5951191" y="1269554"/>
            <a:ext cx="4896543" cy="559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8468" r="16926" b="2750"/>
          <a:stretch/>
        </p:blipFill>
        <p:spPr>
          <a:xfrm>
            <a:off x="1198662" y="1053531"/>
            <a:ext cx="9649072" cy="580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2190413" cy="8642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«Украшение группы к Новому году»</a:t>
            </a:r>
          </a:p>
        </p:txBody>
      </p:sp>
      <p:pic>
        <p:nvPicPr>
          <p:cNvPr id="1026" name="Picture 2" descr="D:\Downloads\fca718e5-dd9e-439b-b38b-c7416906a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726" y="1053530"/>
            <a:ext cx="8208913" cy="4617511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6" y="1053531"/>
            <a:ext cx="5112568" cy="580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214" y="1053529"/>
            <a:ext cx="5112568" cy="5806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D:\Desktop\СЕМИНАР\рисуют свечкой\1675657629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646" y="1053531"/>
            <a:ext cx="5112569" cy="580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3" descr="D:\Desktop\СЕМИНАР\рисуют свечкой\1675227267875.jpg"/>
          <p:cNvPicPr>
            <a:picLocks noChangeAspect="1" noChangeArrowheads="1"/>
          </p:cNvPicPr>
          <p:nvPr/>
        </p:nvPicPr>
        <p:blipFill>
          <a:blip r:embed="rId6" cstate="print"/>
          <a:srcRect r="4819" b="32210"/>
          <a:stretch>
            <a:fillRect/>
          </a:stretch>
        </p:blipFill>
        <p:spPr bwMode="auto">
          <a:xfrm>
            <a:off x="6167214" y="1053530"/>
            <a:ext cx="5519142" cy="5806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45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80910" y="207885"/>
            <a:ext cx="11142835" cy="117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endParaRPr lang="ru-RU" sz="17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17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1700" dirty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58" y="1053530"/>
            <a:ext cx="7632848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/>
          <a:stretch/>
        </p:blipFill>
        <p:spPr>
          <a:xfrm>
            <a:off x="550590" y="1053530"/>
            <a:ext cx="11449272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3924"/>
            <a:ext cx="12190413" cy="68298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 класс Символ года 2023»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7"/>
          <a:stretch/>
        </p:blipFill>
        <p:spPr>
          <a:xfrm>
            <a:off x="550590" y="1053530"/>
            <a:ext cx="554461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1766" r="-71" b="1497"/>
          <a:stretch/>
        </p:blipFill>
        <p:spPr>
          <a:xfrm>
            <a:off x="6095206" y="1053530"/>
            <a:ext cx="590465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Desktop\СЕМИНАР\День рождение Елки фото\1673865457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7214" y="1097614"/>
            <a:ext cx="5759890" cy="576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D:\Desktop\СЕМИНАР\День рождение Елки фото\1673865457642.jpg"/>
          <p:cNvPicPr>
            <a:picLocks noChangeAspect="1" noChangeArrowheads="1"/>
          </p:cNvPicPr>
          <p:nvPr/>
        </p:nvPicPr>
        <p:blipFill>
          <a:blip r:embed="rId3" cstate="print"/>
          <a:srcRect t="21322" b="9490"/>
          <a:stretch>
            <a:fillRect/>
          </a:stretch>
        </p:blipFill>
        <p:spPr bwMode="auto">
          <a:xfrm>
            <a:off x="190550" y="1125538"/>
            <a:ext cx="6023197" cy="573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105353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Н.Абрамцева  «День рождения старой ели»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esktop\СЕМИНАР\Как Новый год на свет появился\1674459073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4727" y="1125537"/>
            <a:ext cx="8712968" cy="573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1125538"/>
            <a:ext cx="432048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4005858"/>
            <a:ext cx="4320480" cy="2853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/>
          <a:stretch/>
        </p:blipFill>
        <p:spPr>
          <a:xfrm>
            <a:off x="6095206" y="1125538"/>
            <a:ext cx="439248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4005858"/>
            <a:ext cx="4392488" cy="2853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-1" y="224421"/>
            <a:ext cx="12190413" cy="42450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новый год на свет появился»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12165" y="560518"/>
            <a:ext cx="5663463" cy="75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30" tIns="54416" rIns="108830" bIns="54416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Verdana" pitchFamily="34" charset="0"/>
              </a:rPr>
              <a:t> </a:t>
            </a:r>
          </a:p>
          <a:p>
            <a:endParaRPr lang="ru-RU" dirty="0">
              <a:latin typeface="Century Gothic" pitchFamily="34" charset="0"/>
            </a:endParaRP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35206"/>
            <a:ext cx="219850" cy="386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 descr="D:\Desktop\СЕМИНАР\знакомство с профессией художник\1674459976357.jpg"/>
          <p:cNvPicPr>
            <a:picLocks noChangeAspect="1" noChangeArrowheads="1"/>
          </p:cNvPicPr>
          <p:nvPr/>
        </p:nvPicPr>
        <p:blipFill>
          <a:blip r:embed="rId2" cstate="print"/>
          <a:srcRect l="12403" t="5249" r="22629"/>
          <a:stretch>
            <a:fillRect/>
          </a:stretch>
        </p:blipFill>
        <p:spPr bwMode="auto">
          <a:xfrm>
            <a:off x="1558702" y="1197546"/>
            <a:ext cx="9361040" cy="5322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334566" y="1197546"/>
            <a:ext cx="5904657" cy="566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/>
          <a:stretch/>
        </p:blipFill>
        <p:spPr>
          <a:xfrm>
            <a:off x="6239223" y="1197546"/>
            <a:ext cx="5750819" cy="566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2401"/>
          <a:stretch/>
        </p:blipFill>
        <p:spPr>
          <a:xfrm>
            <a:off x="262558" y="1197546"/>
            <a:ext cx="5904655" cy="566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D:\Desktop\СЕМИНАР\знакомство с профессией художник\1674459976342.jpg"/>
          <p:cNvPicPr>
            <a:picLocks noChangeAspect="1" noChangeArrowheads="1"/>
          </p:cNvPicPr>
          <p:nvPr/>
        </p:nvPicPr>
        <p:blipFill>
          <a:blip r:embed="rId6" cstate="print"/>
          <a:srcRect r="4589"/>
          <a:stretch>
            <a:fillRect/>
          </a:stretch>
        </p:blipFill>
        <p:spPr bwMode="auto">
          <a:xfrm>
            <a:off x="6167214" y="1197546"/>
            <a:ext cx="5832647" cy="5662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0" y="333450"/>
            <a:ext cx="12190413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Знакомства  с работами художника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И.Шишкина, И.К Айвазовского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9491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526982" y="333454"/>
            <a:ext cx="11231687" cy="135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30" tIns="54416" rIns="108830" bIns="54416">
            <a:spAutoFit/>
          </a:bodyPr>
          <a:lstStyle/>
          <a:p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Desktop\Старшая группа Непоседы\Статьи и фото\День не известного солдата\1669873842554.jpg"/>
          <p:cNvPicPr>
            <a:picLocks noChangeAspect="1" noChangeArrowheads="1"/>
          </p:cNvPicPr>
          <p:nvPr/>
        </p:nvPicPr>
        <p:blipFill>
          <a:blip r:embed="rId3" cstate="print"/>
          <a:srcRect t="6006" b="3912"/>
          <a:stretch>
            <a:fillRect/>
          </a:stretch>
        </p:blipFill>
        <p:spPr bwMode="auto">
          <a:xfrm>
            <a:off x="2782838" y="1125539"/>
            <a:ext cx="6048673" cy="573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D:\Desktop\Старшая группа Непоседы\Статьи и фото\День не известного солдата\16698738425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4686" y="1125538"/>
            <a:ext cx="9217024" cy="573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D:\Desktop\Старшая группа Непоседы\Статьи и фото\День не известного солдата\1669873842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4686" y="1125538"/>
            <a:ext cx="9217024" cy="573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6574" y="261442"/>
            <a:ext cx="11580892" cy="841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 Героев Отечества»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574" y="189434"/>
            <a:ext cx="11580892" cy="838394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ФОТОКолЛАЖ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6" name="Picture 2" descr="C:\Users\on\Downloads\IMG_20230817_082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55" r="3688" b="16910"/>
          <a:stretch>
            <a:fillRect/>
          </a:stretch>
        </p:blipFill>
        <p:spPr bwMode="auto">
          <a:xfrm>
            <a:off x="1630710" y="1125538"/>
            <a:ext cx="8424936" cy="5734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61617" y="1270867"/>
            <a:ext cx="11643124" cy="489362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 lIns="91423" tIns="45711" rIns="91423" bIns="45711">
            <a:spAutoFit/>
          </a:bodyPr>
          <a:lstStyle/>
          <a:p>
            <a:pPr marL="457171" indent="-457171" algn="just" eaLnBrk="0" hangingPunct="0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1. Федеральный закон «Об образовании в Российской Федерации»  от 29.12.2012 N 273-ФЗ .</a:t>
            </a:r>
          </a:p>
          <a:p>
            <a:pPr lvl="0" algn="just" eaLnBrk="0" hangingPunct="0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2. Федеральный закон от 24.09.2022 № 371-ФЗ «О внесении изменений в Федеральный закон «Об образовании в Российской Федерации» и статью 1 Федерального закона «Об обязательных требованиях в Российской Федерации »</a:t>
            </a:r>
          </a:p>
          <a:p>
            <a:pPr lvl="0" algn="just" eaLnBrk="0" hangingPunct="0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r:id="rId2"/>
            </a:endParaRPr>
          </a:p>
          <a:p>
            <a:pPr lvl="0" algn="just" eaLnBrk="0" hangingPunct="0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3. Федеральный закон от 31 июля 2020 г. № 304-ФЗ «О внесении изменений в Федеральный закон «Об образовании в Российской Федерации» по вопросам воспитания обучающихся» (вступил в силу с 1 сентября 2021 года)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400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рекомендации по реализации Федеральной образовательной программы дошкольного образования, утвержденные Министерством просвещения РФ 7 марта 2023г.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-1" y="457306"/>
            <a:ext cx="12190413" cy="841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Изменения в законодательстве по вопросам воспитания в ДОУ</a:t>
            </a:r>
            <a:b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8782" y="1989635"/>
            <a:ext cx="7767156" cy="2756773"/>
          </a:xfrm>
          <a:prstGeom prst="rect">
            <a:avLst/>
          </a:prstGeom>
        </p:spPr>
        <p:txBody>
          <a:bodyPr lIns="108830" tIns="54416" rIns="108830" bIns="5441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  <p:pic>
        <p:nvPicPr>
          <p:cNvPr id="5" name="релак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375106" y="6166731"/>
            <a:ext cx="406347" cy="3048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2598" y="477467"/>
            <a:ext cx="10814978" cy="769423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Практическое руководство </a:t>
            </a:r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обеспечивает: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Slide"/>
          <p:cNvPicPr>
            <a:picLocks noChangeAspect="1"/>
          </p:cNvPicPr>
          <p:nvPr/>
        </p:nvPicPr>
        <p:blipFill>
          <a:blip r:embed="rId2" cstate="print"/>
          <a:srcRect l="2163" t="19231" r="41351" b="9614"/>
          <a:stretch>
            <a:fillRect/>
          </a:stretch>
        </p:blipFill>
        <p:spPr>
          <a:xfrm>
            <a:off x="190552" y="1773611"/>
            <a:ext cx="4680520" cy="417797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943078" y="1557586"/>
            <a:ext cx="6984776" cy="4847463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lvl="0" algn="ctr" eaLnBrk="0" hangingPunct="0"/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ЦЕЛОСТНОСТЬ  </a:t>
            </a:r>
          </a:p>
          <a:p>
            <a:pPr lvl="0" algn="ctr" eaLnBrk="0" hangingPunct="0"/>
            <a:r>
              <a:rPr 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охватывает все направления воспитания </a:t>
            </a:r>
          </a:p>
          <a:p>
            <a:pPr lvl="0"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во взаимодействии детского сада и семьи </a:t>
            </a:r>
            <a:endParaRPr lang="ru-RU" sz="29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СИСТЕМНОСТЬ</a:t>
            </a:r>
          </a:p>
          <a:p>
            <a:pPr lvl="0"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последовательно раскрывает цели программы   	        воспитания в ДОО и семье</a:t>
            </a:r>
          </a:p>
          <a:p>
            <a:pPr lvl="0" algn="ctr" eaLnBrk="0" hangingPunct="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ВАРИАТИВНОСТЬ </a:t>
            </a:r>
          </a:p>
          <a:p>
            <a:pPr lvl="0"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позволяет решать задачи воспитания с учетом регионального компонента, специфики условий каждой ДОО, профессионального опыта педагогов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lvl="0" algn="ctr" eaLnBrk="0" hangingPunct="0"/>
            <a:r>
              <a:rPr lang="ru-RU" sz="29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ТЕХНОЛОГИЧНОСТЬ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hangingPunct="0"/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обеспечивает доступность, </a:t>
            </a:r>
            <a:r>
              <a:rPr 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воспроизводимость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эффективность                              воспитательного </a:t>
            </a:r>
            <a:r>
              <a:rPr lang="ru-RU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контента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				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19" name="Стрелка вниз 18"/>
          <p:cNvSpPr/>
          <p:nvPr/>
        </p:nvSpPr>
        <p:spPr>
          <a:xfrm>
            <a:off x="8255446" y="1125538"/>
            <a:ext cx="714380" cy="5006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4566" y="2277666"/>
            <a:ext cx="4295006" cy="2554527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ru-RU" sz="2000" b="1" spc="12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Практическое руководство «Воспитателю о воспитании»</a:t>
            </a:r>
          </a:p>
          <a:p>
            <a:pPr algn="ctr"/>
            <a:r>
              <a:rPr lang="ru-RU" sz="2000" b="1" spc="12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sz="2000" b="1" spc="12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профессиональный инструмент реализации рабочей программы воспитания</a:t>
            </a:r>
          </a:p>
          <a:p>
            <a:pPr algn="ctr"/>
            <a:endParaRPr lang="ru-RU" sz="2000" spc="12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sz="2000" spc="100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8" name="Slid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1070" y="2"/>
            <a:ext cx="7128792" cy="685958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38822" y="189435"/>
            <a:ext cx="6433650" cy="769423"/>
          </a:xfrm>
          <a:prstGeom prst="rect">
            <a:avLst/>
          </a:prstGeom>
        </p:spPr>
        <p:txBody>
          <a:bodyPr wrap="none" lIns="91423" tIns="45711" rIns="91423" bIns="45711">
            <a:spAutoFit/>
          </a:bodyPr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МАРШРУТ СЕНТЯБРЯ</a:t>
            </a:r>
            <a:endParaRPr lang="ru-RU" sz="4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Slide"/>
          <p:cNvPicPr>
            <a:picLocks noChangeAspect="1"/>
          </p:cNvPicPr>
          <p:nvPr/>
        </p:nvPicPr>
        <p:blipFill>
          <a:blip r:embed="rId2" cstate="print"/>
          <a:srcRect l="9516" t="17708" r="9329" b="10416"/>
          <a:stretch>
            <a:fillRect/>
          </a:stretch>
        </p:blipFill>
        <p:spPr>
          <a:xfrm>
            <a:off x="0" y="1053531"/>
            <a:ext cx="12190413" cy="58442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Рисунок 10" descr="Новый рисунок (4).bmp"/>
          <p:cNvPicPr>
            <a:picLocks noChangeAspect="1"/>
          </p:cNvPicPr>
          <p:nvPr/>
        </p:nvPicPr>
        <p:blipFill>
          <a:blip r:embed="rId2" cstate="print"/>
          <a:srcRect t="4841"/>
          <a:stretch>
            <a:fillRect/>
          </a:stretch>
        </p:blipFill>
        <p:spPr>
          <a:xfrm>
            <a:off x="8590414" y="1"/>
            <a:ext cx="3599999" cy="4846445"/>
          </a:xfrm>
          <a:prstGeom prst="rect">
            <a:avLst/>
          </a:prstGeom>
          <a:ln>
            <a:solidFill>
              <a:srgbClr val="4472C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2" name="Рисунок 11" descr="Новый рисунок (5).bmp"/>
          <p:cNvPicPr>
            <a:picLocks noChangeAspect="1"/>
          </p:cNvPicPr>
          <p:nvPr/>
        </p:nvPicPr>
        <p:blipFill>
          <a:blip r:embed="rId3" cstate="print"/>
          <a:srcRect t="5600"/>
          <a:stretch>
            <a:fillRect/>
          </a:stretch>
        </p:blipFill>
        <p:spPr>
          <a:xfrm>
            <a:off x="8184233" y="332657"/>
            <a:ext cx="3599999" cy="4807830"/>
          </a:xfrm>
          <a:prstGeom prst="rect">
            <a:avLst/>
          </a:prstGeom>
          <a:ln>
            <a:solidFill>
              <a:srgbClr val="4472C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3" name="Рисунок 12" descr="Новый рисунок (3).bmp"/>
          <p:cNvPicPr>
            <a:picLocks noChangeAspect="1"/>
          </p:cNvPicPr>
          <p:nvPr/>
        </p:nvPicPr>
        <p:blipFill>
          <a:blip r:embed="rId4" cstate="print"/>
          <a:srcRect t="5126"/>
          <a:stretch>
            <a:fillRect/>
          </a:stretch>
        </p:blipFill>
        <p:spPr>
          <a:xfrm>
            <a:off x="7824193" y="692696"/>
            <a:ext cx="3599999" cy="4831975"/>
          </a:xfrm>
          <a:prstGeom prst="rect">
            <a:avLst/>
          </a:prstGeom>
          <a:ln>
            <a:solidFill>
              <a:srgbClr val="4472C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 descr="Новый рисунок (2).bmp"/>
          <p:cNvPicPr>
            <a:picLocks noChangeAspect="1"/>
          </p:cNvPicPr>
          <p:nvPr/>
        </p:nvPicPr>
        <p:blipFill>
          <a:blip r:embed="rId5" cstate="print"/>
          <a:srcRect t="5434"/>
          <a:stretch>
            <a:fillRect/>
          </a:stretch>
        </p:blipFill>
        <p:spPr>
          <a:xfrm>
            <a:off x="7464153" y="1052736"/>
            <a:ext cx="3599999" cy="4816256"/>
          </a:xfrm>
          <a:prstGeom prst="rect">
            <a:avLst/>
          </a:prstGeom>
          <a:ln>
            <a:solidFill>
              <a:srgbClr val="4472C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5" name="Рисунок 14" descr="Новый рисунок (1).bmp"/>
          <p:cNvPicPr>
            <a:picLocks noChangeAspect="1"/>
          </p:cNvPicPr>
          <p:nvPr/>
        </p:nvPicPr>
        <p:blipFill>
          <a:blip r:embed="rId6" cstate="print"/>
          <a:srcRect t="4310"/>
          <a:stretch>
            <a:fillRect/>
          </a:stretch>
        </p:blipFill>
        <p:spPr>
          <a:xfrm>
            <a:off x="7104113" y="1412776"/>
            <a:ext cx="3599999" cy="4873536"/>
          </a:xfrm>
          <a:prstGeom prst="rect">
            <a:avLst/>
          </a:prstGeom>
          <a:ln>
            <a:solidFill>
              <a:srgbClr val="4472C4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6" name="Рисунок 15" descr="Новый рисунок.bmp"/>
          <p:cNvPicPr>
            <a:picLocks noChangeAspect="1"/>
          </p:cNvPicPr>
          <p:nvPr/>
        </p:nvPicPr>
        <p:blipFill>
          <a:blip r:embed="rId7" cstate="print"/>
          <a:srcRect t="4503"/>
          <a:stretch>
            <a:fillRect/>
          </a:stretch>
        </p:blipFill>
        <p:spPr>
          <a:xfrm>
            <a:off x="6744074" y="1772817"/>
            <a:ext cx="3599999" cy="4863677"/>
          </a:xfrm>
          <a:prstGeom prst="rect">
            <a:avLst/>
          </a:prstGeom>
          <a:ln>
            <a:solidFill>
              <a:srgbClr val="4472C4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406576" y="2133652"/>
            <a:ext cx="6048673" cy="3216247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ru-RU" sz="2900" b="1" spc="12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Практическое руководство «Воспитателю о воспитании»</a:t>
            </a:r>
          </a:p>
          <a:p>
            <a:pPr algn="ctr"/>
            <a:endParaRPr lang="ru-RU" sz="2900" b="1" spc="12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endParaRPr lang="ru-RU" sz="2900" b="1" spc="1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r>
              <a:rPr lang="ru-RU" sz="2900" b="1" spc="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9 тетрадей для воспитателей:</a:t>
            </a:r>
          </a:p>
          <a:p>
            <a:pPr algn="ctr"/>
            <a:r>
              <a:rPr lang="ru-RU" sz="2900" b="1" spc="1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сентябрь - май</a:t>
            </a:r>
            <a:br>
              <a:rPr lang="ru-RU" sz="29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9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61443"/>
            <a:ext cx="12190413" cy="1446532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ru-RU" sz="4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 ценностей – основа планирования воспитательной работы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58703" y="1917627"/>
          <a:ext cx="9286940" cy="4198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3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628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МЕСЯЦ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   ЦЕННОСТЬ - ДОМИНАНТА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«Познание»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«Труд»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«Семья»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76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«Красота»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«Здоровье»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«Дружба»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«Человек»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«Природа»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06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>
                          <a:latin typeface="Times New Roman" pitchFamily="18" charset="0"/>
                          <a:cs typeface="Times New Roman" pitchFamily="18" charset="0"/>
                        </a:rPr>
                        <a:t>«Родина»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61863" y="1590834"/>
            <a:ext cx="9238112" cy="1510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830" tIns="54416" rIns="108830" bIns="54416" numCol="1" anchor="ctr" anchorCtr="0" compatLnSpc="1">
            <a:prstTxWarp prst="textNoShape">
              <a:avLst/>
            </a:prstTxWarp>
            <a:spAutoFit/>
          </a:bodyPr>
          <a:lstStyle/>
          <a:p>
            <a:pPr defTabSz="1088433"/>
            <a:r>
              <a:rPr lang="ru-RU" sz="3300" b="1" i="1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defTabSz="1088433"/>
            <a:endParaRPr lang="ru-RU" sz="2900" b="1" i="1" u="sng" dirty="0">
              <a:solidFill>
                <a:srgbClr val="7030A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672" y="1429067"/>
            <a:ext cx="8857138" cy="617726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endParaRPr lang="ru-RU" sz="3300" b="1" dirty="0">
              <a:solidFill>
                <a:schemeClr val="accent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04751" y="3245085"/>
            <a:ext cx="219850" cy="386894"/>
          </a:xfrm>
          <a:prstGeom prst="rect">
            <a:avLst/>
          </a:prstGeom>
        </p:spPr>
        <p:txBody>
          <a:bodyPr wrap="none" lIns="108830" tIns="54416" rIns="108830" bIns="54416">
            <a:spAutoFit/>
          </a:bodyPr>
          <a:lstStyle/>
          <a:p>
            <a:endParaRPr lang="ru-RU" dirty="0">
              <a:solidFill>
                <a:srgbClr val="4472C4"/>
              </a:solidFill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7581" y="571613"/>
            <a:ext cx="5333343" cy="479227"/>
          </a:xfrm>
          <a:prstGeom prst="rect">
            <a:avLst/>
          </a:prstGeom>
        </p:spPr>
        <p:txBody>
          <a:bodyPr wrap="square" lIns="108830" tIns="54416" rIns="108830" bIns="54416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" y="189435"/>
            <a:ext cx="12190412" cy="1200310"/>
          </a:xfrm>
          <a:prstGeom prst="rect">
            <a:avLst/>
          </a:prstGeom>
        </p:spPr>
        <p:txBody>
          <a:bodyPr wrap="square" lIns="91423" tIns="45711" rIns="91423" bIns="45711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Формы взаимодействия участников воспитательного процесса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49484" t="44227" r="31447" b="46521"/>
          <a:stretch>
            <a:fillRect/>
          </a:stretch>
        </p:blipFill>
        <p:spPr bwMode="auto">
          <a:xfrm>
            <a:off x="4655046" y="1773610"/>
            <a:ext cx="302433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676532831071.jpg"/>
          <p:cNvPicPr>
            <a:picLocks noChangeAspect="1"/>
          </p:cNvPicPr>
          <p:nvPr/>
        </p:nvPicPr>
        <p:blipFill>
          <a:blip r:embed="rId3" cstate="print"/>
          <a:srcRect l="23232" t="18508" r="2762" b="4861"/>
          <a:stretch>
            <a:fillRect/>
          </a:stretch>
        </p:blipFill>
        <p:spPr>
          <a:xfrm>
            <a:off x="190551" y="1629595"/>
            <a:ext cx="4078982" cy="3234232"/>
          </a:xfrm>
          <a:prstGeom prst="rect">
            <a:avLst/>
          </a:prstGeom>
        </p:spPr>
      </p:pic>
      <p:pic>
        <p:nvPicPr>
          <p:cNvPr id="12" name="Рисунок 11" descr="1684482284208.jpg"/>
          <p:cNvPicPr>
            <a:picLocks noChangeAspect="1"/>
          </p:cNvPicPr>
          <p:nvPr/>
        </p:nvPicPr>
        <p:blipFill>
          <a:blip r:embed="rId4" cstate="print"/>
          <a:srcRect l="16933" t="12209" r="7485" b="18508"/>
          <a:stretch>
            <a:fillRect/>
          </a:stretch>
        </p:blipFill>
        <p:spPr>
          <a:xfrm>
            <a:off x="4367015" y="4077866"/>
            <a:ext cx="3790239" cy="2605789"/>
          </a:xfrm>
          <a:prstGeom prst="rect">
            <a:avLst/>
          </a:prstGeom>
        </p:spPr>
      </p:pic>
      <p:pic>
        <p:nvPicPr>
          <p:cNvPr id="13" name="Рисунок 12" descr="1674812547677.jpg"/>
          <p:cNvPicPr>
            <a:picLocks noChangeAspect="1"/>
          </p:cNvPicPr>
          <p:nvPr/>
        </p:nvPicPr>
        <p:blipFill>
          <a:blip r:embed="rId5" cstate="print"/>
          <a:srcRect l="-387" t="16408" r="20870"/>
          <a:stretch>
            <a:fillRect/>
          </a:stretch>
        </p:blipFill>
        <p:spPr>
          <a:xfrm>
            <a:off x="8183439" y="1485578"/>
            <a:ext cx="3835930" cy="30243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7160</TotalTime>
  <Words>870</Words>
  <Application>Microsoft Office PowerPoint</Application>
  <PresentationFormat>Произвольный</PresentationFormat>
  <Paragraphs>206</Paragraphs>
  <Slides>30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2" baseType="lpstr">
      <vt:lpstr>Arial</vt:lpstr>
      <vt:lpstr>Calibri</vt:lpstr>
      <vt:lpstr>Century Gothic</vt:lpstr>
      <vt:lpstr>Franklin Gothic Book</vt:lpstr>
      <vt:lpstr>Franklin Gothic Medium</vt:lpstr>
      <vt:lpstr>Microsoft Sans Serif</vt:lpstr>
      <vt:lpstr>Times New Roman</vt:lpstr>
      <vt:lpstr>Trebuchet MS</vt:lpstr>
      <vt:lpstr>Verdana</vt:lpstr>
      <vt:lpstr>Wingdings</vt:lpstr>
      <vt:lpstr>Wingdings 2</vt:lpstr>
      <vt:lpstr>Трек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Изменения в законодательстве по вопросам воспитания в ДОУ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«Практические упражнения ко  «Дню инвалида»</vt:lpstr>
      <vt:lpstr>В.Катаева «Цветик - Семицветик»</vt:lpstr>
      <vt:lpstr>Игра «Сижу горю на камушке»</vt:lpstr>
      <vt:lpstr>            Н. Абрамцева   «Цветы и зеркало»</vt:lpstr>
      <vt:lpstr>«Труд в детском саду» </vt:lpstr>
      <vt:lpstr>«Кормушка для пичужки»</vt:lpstr>
      <vt:lpstr>«Украшение группы к Новому году»</vt:lpstr>
      <vt:lpstr>«Мастер класс Символ года 2023»</vt:lpstr>
      <vt:lpstr>Н.Абрамцева  «День рождения старой ели»</vt:lpstr>
      <vt:lpstr>«Как новый год на свет появился»</vt:lpstr>
      <vt:lpstr>Знакомства  с работами художника  И.Шишкина, И.К Айвазовского </vt:lpstr>
      <vt:lpstr>«День  Героев Отечества» </vt:lpstr>
      <vt:lpstr>«ФОТОКолЛАЖ»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ALINA_LISA</dc:creator>
  <cp:lastModifiedBy>Кандаурова Нина</cp:lastModifiedBy>
  <cp:revision>451</cp:revision>
  <dcterms:created xsi:type="dcterms:W3CDTF">2015-04-15T06:42:23Z</dcterms:created>
  <dcterms:modified xsi:type="dcterms:W3CDTF">2023-08-17T03:52:00Z</dcterms:modified>
</cp:coreProperties>
</file>